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47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3B2E38-ABCA-234C-9F40-AD1B4AFAC0A4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C4C98-553A-F84C-AE1C-F75F082CE9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71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Réaliser cette activité en classe</a:t>
            </a:r>
            <a:r>
              <a:rPr lang="fr-CA" baseline="0" dirty="0" smtClean="0"/>
              <a:t> de sixième année avec tous les élèves. </a:t>
            </a:r>
          </a:p>
          <a:p>
            <a:pPr defTabSz="465887"/>
            <a:r>
              <a:rPr lang="fr-CA" baseline="0" dirty="0" smtClean="0"/>
              <a:t>Poursuivre  la deuxième activité « Les nombres décimaux à la bibliothèque : Partie 2. Formation des élèves-experts ». </a:t>
            </a:r>
          </a:p>
          <a:p>
            <a:r>
              <a:rPr lang="fr-CA" baseline="0" dirty="0" smtClean="0"/>
              <a:t>avec dix élèves seulement. </a:t>
            </a:r>
          </a:p>
          <a:p>
            <a:endParaRPr lang="fr-CA" baseline="0" dirty="0" smtClean="0"/>
          </a:p>
          <a:p>
            <a:r>
              <a:rPr lang="fr-CA" baseline="0" dirty="0" smtClean="0"/>
              <a:t>Les dix élèves peuvent provenir de différentes classes de sixième année. Répéter alors au besoin la partie 1 dans d’autres classes de sixième année.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44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Inscrire un exemple au tableau:</a:t>
            </a:r>
          </a:p>
          <a:p>
            <a:r>
              <a:rPr lang="fr-CA" dirty="0" smtClean="0"/>
              <a:t>1,045</a:t>
            </a:r>
          </a:p>
          <a:p>
            <a:r>
              <a:rPr lang="fr-CA" dirty="0" smtClean="0"/>
              <a:t>1,2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8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08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75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41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Former des équipes de 2 élèves. 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="1" baseline="0" dirty="0" smtClean="0"/>
              <a:t>Besoin matériel- </a:t>
            </a:r>
            <a:r>
              <a:rPr lang="fr-CA" b="1" i="1" baseline="0" dirty="0" smtClean="0"/>
              <a:t>nous suggérons </a:t>
            </a:r>
          </a:p>
          <a:p>
            <a:r>
              <a:rPr lang="fr-CA" b="0" baseline="0" dirty="0" smtClean="0"/>
              <a:t>Nous suggérons que chaque équipe reçoive un petit tableau effaçable pour écrire ses réponses.  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Pochette de plastique; 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carton de couleur inséré dans la pochette de plastique;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marqueur effaçable (par exemple « Dry </a:t>
            </a:r>
            <a:r>
              <a:rPr lang="fr-CA" baseline="0" dirty="0" err="1" smtClean="0"/>
              <a:t>erase</a:t>
            </a:r>
            <a:r>
              <a:rPr lang="fr-CA" baseline="0" dirty="0" smtClean="0"/>
              <a:t> marker » de chez </a:t>
            </a:r>
            <a:r>
              <a:rPr lang="fr-CA" baseline="0" dirty="0" err="1" smtClean="0"/>
              <a:t>Pentel</a:t>
            </a:r>
            <a:r>
              <a:rPr lang="fr-CA" baseline="0" dirty="0" smtClean="0"/>
              <a:t>; 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feutrine pour effacer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87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 </a:t>
            </a:r>
            <a:r>
              <a:rPr lang="fr-CA" b="1" dirty="0" smtClean="0"/>
              <a:t>Déroulement </a:t>
            </a:r>
          </a:p>
          <a:p>
            <a:endParaRPr lang="fr-CA" b="1" dirty="0" smtClean="0"/>
          </a:p>
          <a:p>
            <a:pPr marL="0" indent="0">
              <a:buNone/>
            </a:pPr>
            <a:r>
              <a:rPr lang="fr-CA" dirty="0" smtClean="0"/>
              <a:t>1. Chaque équipe inscrit la réponse sur son petit</a:t>
            </a:r>
            <a:r>
              <a:rPr lang="fr-CA" baseline="0" dirty="0" smtClean="0"/>
              <a:t> tableau. Une fois toutes les réponses inscrites, les élèves présentent leurs réponses à la classe. </a:t>
            </a:r>
          </a:p>
          <a:p>
            <a:r>
              <a:rPr lang="fr-CA" dirty="0" smtClean="0"/>
              <a:t>2. Discuter de chacune des réponses</a:t>
            </a:r>
            <a:r>
              <a:rPr lang="fr-CA" baseline="0" dirty="0" smtClean="0"/>
              <a:t> des élèves. Questionner les élèves. Par exemple : Comment as-tu fait pour le trouver?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95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 smtClean="0"/>
              <a:t>Besoin matériel </a:t>
            </a:r>
          </a:p>
          <a:p>
            <a:pPr marL="174708" indent="-174708">
              <a:buFontTx/>
              <a:buChar char="-"/>
            </a:pPr>
            <a:r>
              <a:rPr lang="fr-CA" dirty="0" smtClean="0"/>
              <a:t>Corde;</a:t>
            </a:r>
          </a:p>
          <a:p>
            <a:pPr marL="174708" indent="-174708">
              <a:buFontTx/>
              <a:buChar char="-"/>
            </a:pPr>
            <a:r>
              <a:rPr lang="fr-CA" dirty="0" smtClean="0"/>
              <a:t>2 aimants </a:t>
            </a:r>
            <a:r>
              <a:rPr lang="fr-CA" baseline="0" dirty="0" smtClean="0"/>
              <a:t>permettant d’accrocher la corde au tableau; 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14 étiquettes (plastifiées idéalement) pour la corde à linge (voir document complémentaire « </a:t>
            </a:r>
            <a:r>
              <a:rPr lang="fr-CA" baseline="0" dirty="0" err="1" smtClean="0"/>
              <a:t>Étiquettes_corde_linge_bibliothèque</a:t>
            </a:r>
            <a:r>
              <a:rPr lang="fr-CA" baseline="0" dirty="0" smtClean="0"/>
              <a:t> »);</a:t>
            </a:r>
          </a:p>
          <a:p>
            <a:pPr marL="174708" indent="-174708">
              <a:buFontTx/>
              <a:buChar char="-"/>
            </a:pPr>
            <a:r>
              <a:rPr lang="fr-CA" baseline="0" dirty="0" smtClean="0"/>
              <a:t>14 épingles à linge.  </a:t>
            </a:r>
          </a:p>
          <a:p>
            <a:pPr marL="174708" indent="-174708">
              <a:buFontTx/>
              <a:buChar char="-"/>
            </a:pPr>
            <a:endParaRPr lang="fr-CA" baseline="0" dirty="0" smtClean="0"/>
          </a:p>
          <a:p>
            <a:r>
              <a:rPr lang="fr-CA" b="1" baseline="0" dirty="0" smtClean="0"/>
              <a:t>Déroulement</a:t>
            </a:r>
          </a:p>
          <a:p>
            <a:r>
              <a:rPr lang="fr-CA" b="0" baseline="0" dirty="0" smtClean="0"/>
              <a:t>Pour  une classe de 24 élèves.</a:t>
            </a:r>
          </a:p>
          <a:p>
            <a:r>
              <a:rPr lang="fr-CA" b="0" baseline="0" dirty="0" smtClean="0"/>
              <a:t>Former 12 équipes de 2. </a:t>
            </a:r>
          </a:p>
          <a:p>
            <a:endParaRPr lang="fr-CA" b="0" baseline="0" dirty="0" smtClean="0"/>
          </a:p>
          <a:p>
            <a:pPr marL="232943" indent="-232943">
              <a:buFontTx/>
              <a:buAutoNum type="arabicPeriod"/>
            </a:pPr>
            <a:r>
              <a:rPr lang="fr-CA" b="0" baseline="0" dirty="0" smtClean="0"/>
              <a:t>Chaque équipe reçoit une étiquette contenant un nombre décimal. </a:t>
            </a:r>
          </a:p>
          <a:p>
            <a:r>
              <a:rPr lang="fr-CA" b="0" i="1" baseline="0" dirty="0" smtClean="0"/>
              <a:t>Conserver les deux étiquettes contenant 5 chiffres après la virgule pour plus tard. </a:t>
            </a:r>
          </a:p>
          <a:p>
            <a:endParaRPr lang="fr-CA" b="0" i="1" baseline="0" dirty="0" smtClean="0"/>
          </a:p>
          <a:p>
            <a:r>
              <a:rPr lang="fr-CA" b="0" baseline="0" dirty="0" smtClean="0"/>
              <a:t>2. Demander d’abord à l’équipe qui a le chiffre « 1 » de venir le placer. Il devrait être bien au centre de la corde à linge. </a:t>
            </a:r>
          </a:p>
          <a:p>
            <a:endParaRPr lang="fr-CA" b="0" baseline="0" dirty="0" smtClean="0"/>
          </a:p>
          <a:p>
            <a:r>
              <a:rPr lang="fr-CA" b="0" baseline="0" dirty="0" smtClean="0"/>
              <a:t>3. Demander à l’équipe qui a le chiffre « 2 » de venir le placer. Il devrait être à l’extrémité droite de la corde à linge.</a:t>
            </a:r>
          </a:p>
          <a:p>
            <a:endParaRPr lang="fr-CA" b="0" baseline="0" dirty="0" smtClean="0"/>
          </a:p>
          <a:p>
            <a:r>
              <a:rPr lang="fr-CA" b="0" baseline="0" dirty="0" smtClean="0"/>
              <a:t>4. Demander à l’équipe qui a le chiffre « 0 » de venir le placer. Il devrait  à l’extrémité gauche de la corde à linge. </a:t>
            </a:r>
          </a:p>
          <a:p>
            <a:endParaRPr lang="fr-CA" b="0" baseline="0" dirty="0" smtClean="0"/>
          </a:p>
          <a:p>
            <a:r>
              <a:rPr lang="fr-CA" b="0" baseline="0" dirty="0" smtClean="0"/>
              <a:t>5. Demander ensuite aux équipes de venir, à tour de rôle, placer leur étiquette au bon endroit sur la corde à linge. </a:t>
            </a:r>
          </a:p>
          <a:p>
            <a:r>
              <a:rPr lang="fr-CA" b="0" i="1" baseline="0" dirty="0" smtClean="0"/>
              <a:t>Discuter des emplacements choisis et des stratégies utilisées pour y arriver. </a:t>
            </a:r>
          </a:p>
          <a:p>
            <a:endParaRPr lang="fr-CA" b="0" i="1" baseline="0" dirty="0" smtClean="0"/>
          </a:p>
          <a:p>
            <a:r>
              <a:rPr lang="fr-CA" b="0" i="0" baseline="0" dirty="0" smtClean="0"/>
              <a:t>6. À la fin de l’exercice, proposer un défi. Choisir deux équipes souhaitant placer au bon endroit les deux étiquettes contenant un nombre ayant 5 chiffres après la virgule. </a:t>
            </a:r>
            <a:endParaRPr lang="fr-CA" baseline="0" dirty="0" smtClean="0"/>
          </a:p>
          <a:p>
            <a:pPr defTabSz="465887">
              <a:defRPr/>
            </a:pPr>
            <a:r>
              <a:rPr lang="fr-CA" b="0" i="1" baseline="0" dirty="0" smtClean="0"/>
              <a:t>Discuter des emplacements choisis et des stratégies utilisées pour </a:t>
            </a:r>
            <a:r>
              <a:rPr lang="fr-CA" b="0" i="1" baseline="0" smtClean="0"/>
              <a:t>y arriver. </a:t>
            </a:r>
            <a:endParaRPr lang="fr-CA" b="0" i="1" baseline="0" dirty="0" smtClean="0"/>
          </a:p>
          <a:p>
            <a:pPr marL="174708" indent="-174708">
              <a:buFontTx/>
              <a:buChar char="-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C4C98-553A-F84C-AE1C-F75F082CE9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20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‹N°›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0" Type="http://schemas.openxmlformats.org/officeDocument/2006/relationships/image" Target="../media/image7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11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9.png"/><Relationship Id="rId5" Type="http://schemas.openxmlformats.org/officeDocument/2006/relationships/tags" Target="../tags/tag1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Les nombres décimaux à la bibliothèque : Partie 1.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Par Caroline Charbonneau, conseillère pédagogique de mathématiques, CSSH, juin 2014</a:t>
            </a:r>
            <a:endParaRPr lang="fr-FR" sz="1800" dirty="0"/>
          </a:p>
        </p:txBody>
      </p:sp>
      <p:pic>
        <p:nvPicPr>
          <p:cNvPr id="1027" name="Picture 3" descr="C:\Users\viviane.morin\AppData\Local\Microsoft\Windows\Temporary Internet Files\Content.IE5\RL9CLNB8\MC900434810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52"/>
            <a:ext cx="2895748" cy="2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pic>
        <p:nvPicPr>
          <p:cNvPr id="1028" name="Picture 4" descr="https://edu.ge.ch/sem/sites/default/files/styles/contenu/public/ressources/image_sansmodif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" y="5989465"/>
            <a:ext cx="2120537" cy="7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3200" dirty="0"/>
              <a:t>Plus il y a de chiffres après la virgule, plus le nombre est grand.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42186" y="3434794"/>
            <a:ext cx="4567258" cy="1316148"/>
          </a:xfrm>
        </p:spPr>
        <p:txBody>
          <a:bodyPr>
            <a:noAutofit/>
          </a:bodyPr>
          <a:lstStyle/>
          <a:p>
            <a:r>
              <a:rPr lang="fr-FR" sz="4400" dirty="0" smtClean="0"/>
              <a:t>Vrai ou faux?</a:t>
            </a:r>
            <a:endParaRPr lang="fr-FR" sz="4400" dirty="0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79613" y="4592187"/>
            <a:ext cx="1948995" cy="131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6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6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6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6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6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6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6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6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6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400" dirty="0" smtClean="0"/>
              <a:t>Faux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872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4400" dirty="0"/>
              <a:t>Qui peut lire </a:t>
            </a:r>
            <a:r>
              <a:rPr lang="fr-FR" sz="4400" dirty="0" smtClean="0"/>
              <a:t>ces nombres?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dirty="0" smtClean="0"/>
              <a:t>0,5                                    0,54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2153" y="3037962"/>
            <a:ext cx="3657600" cy="685800"/>
          </a:xfrm>
        </p:spPr>
        <p:txBody>
          <a:bodyPr/>
          <a:lstStyle/>
          <a:p>
            <a:r>
              <a:rPr lang="fr-FR" dirty="0"/>
              <a:t>Lecture : </a:t>
            </a:r>
            <a:r>
              <a:rPr lang="fr-FR" dirty="0" smtClean="0"/>
              <a:t>cinq-dixièmes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62153" y="3839490"/>
            <a:ext cx="3657600" cy="685800"/>
          </a:xfrm>
        </p:spPr>
        <p:txBody>
          <a:bodyPr/>
          <a:lstStyle/>
          <a:p>
            <a:r>
              <a:rPr lang="fr-FR" dirty="0" smtClean="0"/>
              <a:t>Comment l’écrire en fraction?</a:t>
            </a:r>
            <a:endParaRPr lang="fr-FR" dirty="0"/>
          </a:p>
        </p:txBody>
      </p:sp>
      <p:sp>
        <p:nvSpPr>
          <p:cNvPr id="11" name="Espace réservé du text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25475" y="3037962"/>
            <a:ext cx="3657600" cy="922674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Lecture : cinquante-quatre-centièmes</a:t>
            </a:r>
          </a:p>
          <a:p>
            <a:endParaRPr lang="fr-FR" dirty="0"/>
          </a:p>
        </p:txBody>
      </p:sp>
      <p:sp>
        <p:nvSpPr>
          <p:cNvPr id="12" name="Espace réservé du text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25475" y="4193215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22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2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1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Comment l’écrire en fraction?</a:t>
            </a:r>
            <a:endParaRPr lang="fr-FR" dirty="0"/>
          </a:p>
        </p:txBody>
      </p:sp>
      <p:pic>
        <p:nvPicPr>
          <p:cNvPr id="13" name="Image 12" descr="Capture d’écran 2014-06-18 à 09.31.1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23" y="5130444"/>
            <a:ext cx="973793" cy="1399828"/>
          </a:xfrm>
          <a:prstGeom prst="rect">
            <a:avLst/>
          </a:prstGeom>
        </p:spPr>
      </p:pic>
      <p:pic>
        <p:nvPicPr>
          <p:cNvPr id="15" name="Image 14" descr="Capture d’écran 2014-06-18 à 09.32.11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2" y="4725261"/>
            <a:ext cx="1159007" cy="1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793392" y="3881959"/>
            <a:ext cx="7717536" cy="128195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Pour comparer des fractions, il faut avoir des fractions équivalentes.</a:t>
            </a:r>
            <a:endParaRPr lang="fr-FR" sz="32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3392" y="3046690"/>
            <a:ext cx="7716838" cy="723620"/>
          </a:xfrm>
        </p:spPr>
        <p:txBody>
          <a:bodyPr/>
          <a:lstStyle/>
          <a:p>
            <a:r>
              <a:rPr lang="fr-FR" dirty="0" smtClean="0"/>
              <a:t>Laquelle est la plus grande?</a:t>
            </a:r>
            <a:endParaRPr lang="fr-FR" dirty="0"/>
          </a:p>
        </p:txBody>
      </p:sp>
      <p:pic>
        <p:nvPicPr>
          <p:cNvPr id="5" name="Image 4" descr="Capture d’écran 2014-06-18 à 09.32.1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22" y="1416376"/>
            <a:ext cx="991917" cy="1544789"/>
          </a:xfrm>
          <a:prstGeom prst="rect">
            <a:avLst/>
          </a:prstGeom>
        </p:spPr>
      </p:pic>
      <p:pic>
        <p:nvPicPr>
          <p:cNvPr id="6" name="Image 5" descr="Capture d’écran 2014-06-18 à 09.31.10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48" y="1416376"/>
            <a:ext cx="1074635" cy="1544789"/>
          </a:xfrm>
          <a:prstGeom prst="rect">
            <a:avLst/>
          </a:prstGeom>
        </p:spPr>
      </p:pic>
      <p:pic>
        <p:nvPicPr>
          <p:cNvPr id="7" name="Image 6" descr="Capture d’écran 2014-06-18 à 09.31.1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48" y="5011354"/>
            <a:ext cx="1074635" cy="1544789"/>
          </a:xfrm>
          <a:prstGeom prst="rect">
            <a:avLst/>
          </a:prstGeom>
        </p:spPr>
      </p:pic>
      <p:pic>
        <p:nvPicPr>
          <p:cNvPr id="8" name="Image 7" descr="Capture d’écran 2014-06-18 à 09.34.05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39" y="5074893"/>
            <a:ext cx="1091849" cy="1481250"/>
          </a:xfrm>
          <a:prstGeom prst="rect">
            <a:avLst/>
          </a:prstGeom>
        </p:spPr>
      </p:pic>
      <p:pic>
        <p:nvPicPr>
          <p:cNvPr id="9" name="Image 8" descr="Capture d’écran 2014-06-18 à 09.32.11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5" y="5070423"/>
            <a:ext cx="991917" cy="1544789"/>
          </a:xfrm>
          <a:prstGeom prst="rect">
            <a:avLst/>
          </a:prstGeom>
        </p:spPr>
      </p:pic>
      <p:sp>
        <p:nvSpPr>
          <p:cNvPr id="10" name="Bouton d'action : Suivant ou Précédent 9">
            <a:hlinkClick r:id="" action="ppaction://hlinkshowjump?jump=nextslide" highlightClick="1"/>
          </p:cNvPr>
          <p:cNvSpPr/>
          <p:nvPr>
            <p:custDataLst>
              <p:tags r:id="rId8"/>
            </p:custDataLst>
          </p:nvPr>
        </p:nvSpPr>
        <p:spPr>
          <a:xfrm>
            <a:off x="2065830" y="5605148"/>
            <a:ext cx="641028" cy="55463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362343" y="2698936"/>
            <a:ext cx="7717536" cy="94418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0,5 = 0,50  </a:t>
            </a:r>
            <a:r>
              <a:rPr lang="fr-FR" sz="3600" dirty="0">
                <a:latin typeface="ＭＳ ゴシック"/>
                <a:ea typeface="ＭＳ ゴシック"/>
                <a:cs typeface="ＭＳ ゴシック"/>
              </a:rPr>
              <a:t>&lt;</a:t>
            </a:r>
            <a:r>
              <a:rPr lang="fr-FR" sz="3600" dirty="0" smtClean="0"/>
              <a:t>    0,54</a:t>
            </a:r>
            <a:endParaRPr lang="fr-FR" sz="3600" dirty="0"/>
          </a:p>
        </p:txBody>
      </p:sp>
      <p:sp>
        <p:nvSpPr>
          <p:cNvPr id="5" name="Espace réservé du text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48415" y="1597970"/>
            <a:ext cx="7717536" cy="94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Donc, 0,5 est plus petit que 0,54.</a:t>
            </a:r>
            <a:endParaRPr lang="fr-FR" sz="3600" dirty="0"/>
          </a:p>
        </p:txBody>
      </p:sp>
      <p:sp>
        <p:nvSpPr>
          <p:cNvPr id="6" name="Espace réservé du text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4743" y="4027482"/>
            <a:ext cx="7717536" cy="2556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3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Il faut donc comparer des nombres ayant le même nombre de chiffres après la virgule en ajoutant les zéros nécessaires.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397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Exerce-toi en équipe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8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526115" y="1136385"/>
            <a:ext cx="8079020" cy="955451"/>
          </a:xfrm>
        </p:spPr>
        <p:txBody>
          <a:bodyPr>
            <a:noAutofit/>
          </a:bodyPr>
          <a:lstStyle/>
          <a:p>
            <a:r>
              <a:rPr lang="fr-FR" sz="4000" dirty="0" smtClean="0"/>
              <a:t>Lequel est le plus grand?</a:t>
            </a:r>
          </a:p>
        </p:txBody>
      </p:sp>
      <p:sp>
        <p:nvSpPr>
          <p:cNvPr id="6" name="Espace réservé du texte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0817" y="5575700"/>
            <a:ext cx="8079020" cy="95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2,0101 ou 2,0112</a:t>
            </a:r>
          </a:p>
        </p:txBody>
      </p:sp>
      <p:sp>
        <p:nvSpPr>
          <p:cNvPr id="7" name="Espace réservé du texte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6115" y="2387363"/>
            <a:ext cx="8079020" cy="95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0,015 </a:t>
            </a:r>
            <a:r>
              <a:rPr lang="fr-FR" sz="3600" dirty="0"/>
              <a:t>ou 0,05</a:t>
            </a:r>
          </a:p>
        </p:txBody>
      </p:sp>
      <p:sp>
        <p:nvSpPr>
          <p:cNvPr id="8" name="Espace réservé du text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26115" y="3146832"/>
            <a:ext cx="8079020" cy="95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4,5 </a:t>
            </a:r>
            <a:r>
              <a:rPr lang="fr-FR" sz="3600" dirty="0"/>
              <a:t>ou 2,55</a:t>
            </a:r>
          </a:p>
        </p:txBody>
      </p:sp>
      <p:sp>
        <p:nvSpPr>
          <p:cNvPr id="9" name="Espace réservé du texte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6115" y="4760878"/>
            <a:ext cx="8079020" cy="95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1,01512 ou 1,00513</a:t>
            </a:r>
          </a:p>
        </p:txBody>
      </p:sp>
      <p:sp>
        <p:nvSpPr>
          <p:cNvPr id="10" name="Espace réservé du texte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6115" y="3924851"/>
            <a:ext cx="8079020" cy="95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1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lang="en-US" sz="9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0,0003 ou 0,013</a:t>
            </a:r>
          </a:p>
        </p:txBody>
      </p:sp>
    </p:spTree>
    <p:extLst>
      <p:ext uri="{BB962C8B-B14F-4D97-AF65-F5344CB8AC3E}">
        <p14:creationId xmlns:p14="http://schemas.microsoft.com/office/powerpoint/2010/main" val="28989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Jeu de la corde à linge</a:t>
            </a:r>
            <a:endParaRPr lang="fr-FR" dirty="0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7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ky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Ciel.thmx</Template>
  <TotalTime>285</TotalTime>
  <Words>599</Words>
  <Application>Microsoft Office PowerPoint</Application>
  <PresentationFormat>Affichage à l'écran (4:3)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ＭＳ ゴシック</vt:lpstr>
      <vt:lpstr>Arial</vt:lpstr>
      <vt:lpstr>Arial Rounded MT Bold</vt:lpstr>
      <vt:lpstr>Calibri</vt:lpstr>
      <vt:lpstr>Sky</vt:lpstr>
      <vt:lpstr>Les nombres décimaux à la bibliothèque : Partie 1. </vt:lpstr>
      <vt:lpstr>Plus il y a de chiffres après la virgule, plus le nombre est grand.</vt:lpstr>
      <vt:lpstr>Qui peut lire ces nombres? 0,5                                    0,54</vt:lpstr>
      <vt:lpstr>Laquelle est la plus grande?</vt:lpstr>
      <vt:lpstr>Présentation PowerPoint</vt:lpstr>
      <vt:lpstr>Exerce-toi en équipe !</vt:lpstr>
      <vt:lpstr>Présentation PowerPoint</vt:lpstr>
      <vt:lpstr>Jeu de la corde à linge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nombres décimaux à la bibliothèque</dc:title>
  <dc:creator>Caroline</dc:creator>
  <cp:lastModifiedBy>Morin Viviane</cp:lastModifiedBy>
  <cp:revision>40</cp:revision>
  <cp:lastPrinted>2014-07-09T17:35:06Z</cp:lastPrinted>
  <dcterms:created xsi:type="dcterms:W3CDTF">2014-06-18T13:02:54Z</dcterms:created>
  <dcterms:modified xsi:type="dcterms:W3CDTF">2020-02-14T20:20:03Z</dcterms:modified>
</cp:coreProperties>
</file>